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6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2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2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A60E-F2E6-47AA-BCB3-FA212EC7707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85F7-A5B7-410F-9891-A81B8946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Section 5.1  Integrals</a:t>
            </a:r>
          </a:p>
        </p:txBody>
      </p:sp>
    </p:spTree>
    <p:extLst>
      <p:ext uri="{BB962C8B-B14F-4D97-AF65-F5344CB8AC3E}">
        <p14:creationId xmlns:p14="http://schemas.microsoft.com/office/powerpoint/2010/main" val="371245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05" y="234530"/>
            <a:ext cx="4638675" cy="1885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607" y="2120480"/>
            <a:ext cx="4000500" cy="67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667" y="3306433"/>
            <a:ext cx="68389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3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83" y="290962"/>
            <a:ext cx="6981825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3" y="2443612"/>
            <a:ext cx="7025984" cy="42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8" y="403105"/>
            <a:ext cx="74485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376" y="981640"/>
            <a:ext cx="2487373" cy="2330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819" y="264904"/>
            <a:ext cx="6934200" cy="453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969" y="5300392"/>
            <a:ext cx="68770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6902" y="256456"/>
            <a:ext cx="6858000" cy="7030707"/>
            <a:chOff x="1306902" y="256456"/>
            <a:chExt cx="6858000" cy="70307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902" y="256456"/>
              <a:ext cx="6858000" cy="30670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6902" y="3219988"/>
              <a:ext cx="6515100" cy="406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1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1.94444E-6 -0.6946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66" y="2741042"/>
            <a:ext cx="6829425" cy="392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02" y="-1481407"/>
            <a:ext cx="6515100" cy="4067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8962" y="3985404"/>
            <a:ext cx="1587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Note: Later on, we will learn that this sum is called a Riemann sum, after the brilliant German mathematician </a:t>
            </a:r>
            <a:r>
              <a:rPr lang="en-US" sz="1400" u="sng" dirty="0">
                <a:solidFill>
                  <a:srgbClr val="FF0000"/>
                </a:solidFill>
              </a:rPr>
              <a:t>Bernhard Riemann.</a:t>
            </a:r>
          </a:p>
        </p:txBody>
      </p:sp>
    </p:spTree>
    <p:extLst>
      <p:ext uri="{BB962C8B-B14F-4D97-AF65-F5344CB8AC3E}">
        <p14:creationId xmlns:p14="http://schemas.microsoft.com/office/powerpoint/2010/main" val="7972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34" y="158779"/>
            <a:ext cx="7010400" cy="157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3" y="1850276"/>
            <a:ext cx="80391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4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8" y="750496"/>
            <a:ext cx="8889214" cy="313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64" y="4126212"/>
            <a:ext cx="509587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778" y="5549660"/>
            <a:ext cx="5124450" cy="69532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5839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1872" y="465826"/>
                <a:ext cx="72893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</a:rPr>
                  <a:t>Example 5   </a:t>
                </a:r>
                <a:r>
                  <a:rPr lang="en-US" sz="1600" dirty="0"/>
                  <a:t>Compute the area between the x-axis and the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dirty="0"/>
              </a:p>
              <a:p>
                <a:r>
                  <a:rPr lang="en-US" sz="1600" dirty="0"/>
                  <a:t>                         from</a:t>
                </a:r>
                <a:r>
                  <a:rPr lang="en-US" sz="16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.</a:t>
                </a:r>
                <a:endParaRPr lang="en-US" sz="1600" b="0" dirty="0">
                  <a:latin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2" y="465826"/>
                <a:ext cx="7289320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753" t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84" y="1321609"/>
            <a:ext cx="5338763" cy="364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1872" y="5469147"/>
                <a:ext cx="8195094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10 rectangles (i.e. </a:t>
                </a:r>
                <a:r>
                  <a:rPr lang="en-US" i="1" dirty="0"/>
                  <a:t>n</a:t>
                </a:r>
                <a:r>
                  <a:rPr lang="en-US" dirty="0"/>
                  <a:t> = 10), the left Riemann sum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1.8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1.8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2" y="5469147"/>
                <a:ext cx="8195094" cy="889731"/>
              </a:xfrm>
              <a:prstGeom prst="rect">
                <a:avLst/>
              </a:prstGeom>
              <a:blipFill rotWithShape="0">
                <a:blip r:embed="rId4"/>
                <a:stretch>
                  <a:fillRect l="-670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33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44" y="258794"/>
            <a:ext cx="3848700" cy="2624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2091" y="3045126"/>
                <a:ext cx="8307238" cy="282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shall soon see that this sum is negative, because the graph is below the x-axis; and thus we need to take the absolute value if we want a positive area.</a:t>
                </a:r>
                <a:br>
                  <a:rPr lang="en-US" dirty="0"/>
                </a:br>
                <a:endParaRPr lang="en-US" dirty="0"/>
              </a:p>
              <a:p>
                <a:pPr/>
                <a:r>
                  <a:rPr lang="en-US" dirty="0"/>
                  <a:t>In the general case for </a:t>
                </a:r>
                <a:r>
                  <a:rPr lang="en-US" i="1" dirty="0"/>
                  <a:t>n</a:t>
                </a:r>
                <a:r>
                  <a:rPr lang="en-US" dirty="0"/>
                  <a:t> rectangles, the left Riemann sum is 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n</a:t>
                </a:r>
                <a:r>
                  <a:rPr lang="en-US" dirty="0"/>
                  <a:t> =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box>
                                    <m:box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box>
                                    <m:box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area of the region will then be the (absolute value of the) limit of the above sum as </a:t>
                </a:r>
                <a:r>
                  <a:rPr lang="en-US" i="1" dirty="0"/>
                  <a:t>n</a:t>
                </a:r>
                <a:r>
                  <a:rPr lang="en-US" dirty="0"/>
                  <a:t> goes to infinity.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1" y="3045126"/>
                <a:ext cx="8307238" cy="2828723"/>
              </a:xfrm>
              <a:prstGeom prst="rect">
                <a:avLst/>
              </a:prstGeom>
              <a:blipFill rotWithShape="0">
                <a:blip r:embed="rId3"/>
                <a:stretch>
                  <a:fillRect l="-661" t="-1293" r="-1028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2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622"/>
            <a:ext cx="9014444" cy="42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8354" y="517586"/>
                <a:ext cx="8307238" cy="5473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     R</a:t>
                </a:r>
                <a:r>
                  <a:rPr lang="en-US" i="1" baseline="-25000" dirty="0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box>
                                  <m:box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box>
                                  <m:box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+⋯+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box>
                              <m:box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After simplifying,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 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box>
                              <m:box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⋯+4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+⋯+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1+2+3+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/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=4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:r>
                  <a:rPr lang="en-US" dirty="0">
                    <a:solidFill>
                      <a:srgbClr val="FF0000"/>
                    </a:solidFill>
                  </a:rPr>
                  <a:t>Area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4" y="517586"/>
                <a:ext cx="8307238" cy="5473101"/>
              </a:xfrm>
              <a:prstGeom prst="rect">
                <a:avLst/>
              </a:prstGeom>
              <a:blipFill rotWithShape="0">
                <a:blip r:embed="rId2"/>
                <a:stretch>
                  <a:fillRect l="-661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88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50" y="813579"/>
            <a:ext cx="81343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6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6"/>
            <a:ext cx="9040483" cy="2923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99" y="3524338"/>
            <a:ext cx="7678008" cy="30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5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0" y="345596"/>
            <a:ext cx="8543835" cy="57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29" y="3520476"/>
            <a:ext cx="6886575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47" y="528098"/>
            <a:ext cx="28479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2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11" y="378573"/>
            <a:ext cx="6543675" cy="3495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984" y="4365505"/>
            <a:ext cx="66198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7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10" y="514889"/>
            <a:ext cx="6753225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56" y="2086425"/>
            <a:ext cx="3795671" cy="2899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5" y="5128855"/>
            <a:ext cx="7166653" cy="12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06" y="367161"/>
            <a:ext cx="6686550" cy="3829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31" y="3641336"/>
            <a:ext cx="2800350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674" y="4456891"/>
            <a:ext cx="4010025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766" y="4799836"/>
            <a:ext cx="241935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782" y="5523781"/>
            <a:ext cx="51244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9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145</Words>
  <Application>Microsoft Office PowerPoint</Application>
  <PresentationFormat>On-screen Show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Section 5.1 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5.1</dc:title>
  <dc:creator>Resident</dc:creator>
  <cp:lastModifiedBy>Cary Lee</cp:lastModifiedBy>
  <cp:revision>38</cp:revision>
  <dcterms:created xsi:type="dcterms:W3CDTF">2019-03-27T02:15:55Z</dcterms:created>
  <dcterms:modified xsi:type="dcterms:W3CDTF">2020-01-29T18:57:04Z</dcterms:modified>
</cp:coreProperties>
</file>